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82" r:id="rId12"/>
    <p:sldId id="283" r:id="rId13"/>
    <p:sldId id="301" r:id="rId14"/>
    <p:sldId id="284" r:id="rId15"/>
    <p:sldId id="302" r:id="rId16"/>
    <p:sldId id="285" r:id="rId17"/>
    <p:sldId id="326" r:id="rId18"/>
    <p:sldId id="331" r:id="rId19"/>
    <p:sldId id="332" r:id="rId20"/>
    <p:sldId id="286" r:id="rId21"/>
    <p:sldId id="303" r:id="rId22"/>
    <p:sldId id="287" r:id="rId23"/>
    <p:sldId id="288" r:id="rId24"/>
    <p:sldId id="292" r:id="rId25"/>
    <p:sldId id="293" r:id="rId26"/>
    <p:sldId id="304" r:id="rId27"/>
    <p:sldId id="294" r:id="rId28"/>
    <p:sldId id="295" r:id="rId29"/>
    <p:sldId id="296" r:id="rId30"/>
    <p:sldId id="305" r:id="rId31"/>
    <p:sldId id="297" r:id="rId32"/>
    <p:sldId id="298" r:id="rId33"/>
    <p:sldId id="309" r:id="rId34"/>
    <p:sldId id="310" r:id="rId35"/>
    <p:sldId id="311" r:id="rId36"/>
    <p:sldId id="313" r:id="rId37"/>
    <p:sldId id="312" r:id="rId38"/>
    <p:sldId id="314" r:id="rId39"/>
    <p:sldId id="316" r:id="rId40"/>
    <p:sldId id="307" r:id="rId41"/>
    <p:sldId id="317" r:id="rId42"/>
    <p:sldId id="318" r:id="rId43"/>
    <p:sldId id="319" r:id="rId44"/>
    <p:sldId id="322" r:id="rId45"/>
    <p:sldId id="323" r:id="rId46"/>
    <p:sldId id="324" r:id="rId47"/>
    <p:sldId id="325" r:id="rId48"/>
    <p:sldId id="327" r:id="rId49"/>
    <p:sldId id="328" r:id="rId50"/>
    <p:sldId id="329" r:id="rId51"/>
    <p:sldId id="330" r:id="rId52"/>
    <p:sldId id="268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A7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00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8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25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4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15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2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4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62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4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66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6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55017-401C-4BFC-9C88-E2F78F2CDCBB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AE60D-394B-43D9-8D99-D821294E2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7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E6F6FD"/>
            </a:gs>
            <a:gs pos="0">
              <a:schemeClr val="accent1">
                <a:lumMod val="5000"/>
                <a:lumOff val="95000"/>
              </a:schemeClr>
            </a:gs>
            <a:gs pos="100000">
              <a:srgbClr val="A7E8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0697" y="2375555"/>
            <a:ext cx="5490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클라우드</a:t>
            </a:r>
            <a:r>
              <a:rPr lang="ko-KR" altLang="en-US" sz="6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컴퓨팅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3839" y="3669032"/>
            <a:ext cx="10546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Chapter 07. </a:t>
            </a:r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클라우드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기반 웹사이트 구현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985" y="221124"/>
            <a:ext cx="264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컴퓨터과학과 정재화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88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857" y="1155306"/>
            <a:ext cx="10365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디스크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네트워킹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고급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검토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탭은 기본 정보를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내용 확인 후 다음 탭으로 진행하며 최종적으로 가상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머신을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만든다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47413" y="2299781"/>
            <a:ext cx="11297174" cy="4107734"/>
            <a:chOff x="530819" y="2299781"/>
            <a:chExt cx="11297174" cy="41077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62353"/>
            <a:stretch/>
          </p:blipFill>
          <p:spPr>
            <a:xfrm>
              <a:off x="530819" y="2299781"/>
              <a:ext cx="2590869" cy="3736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62179"/>
            <a:stretch/>
          </p:blipFill>
          <p:spPr>
            <a:xfrm>
              <a:off x="3366711" y="2299781"/>
              <a:ext cx="2602833" cy="3736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r="61848"/>
            <a:stretch/>
          </p:blipFill>
          <p:spPr>
            <a:xfrm>
              <a:off x="6214567" y="2299781"/>
              <a:ext cx="2625688" cy="3736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r="62677"/>
            <a:stretch/>
          </p:blipFill>
          <p:spPr>
            <a:xfrm>
              <a:off x="9085278" y="2299781"/>
              <a:ext cx="2568559" cy="3736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1464457" y="5754945"/>
              <a:ext cx="585921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253377" y="5754944"/>
              <a:ext cx="585921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96639" y="5754944"/>
              <a:ext cx="585921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988607" y="5754944"/>
              <a:ext cx="585921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1" idx="3"/>
              <a:endCxn id="7" idx="1"/>
            </p:cNvCxnSpPr>
            <p:nvPr/>
          </p:nvCxnSpPr>
          <p:spPr>
            <a:xfrm flipV="1">
              <a:off x="2050378" y="4168155"/>
              <a:ext cx="1316333" cy="168918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12" idx="3"/>
              <a:endCxn id="9" idx="1"/>
            </p:cNvCxnSpPr>
            <p:nvPr/>
          </p:nvCxnSpPr>
          <p:spPr>
            <a:xfrm flipV="1">
              <a:off x="4839298" y="4168155"/>
              <a:ext cx="1375269" cy="168918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3" idx="3"/>
              <a:endCxn id="10" idx="1"/>
            </p:cNvCxnSpPr>
            <p:nvPr/>
          </p:nvCxnSpPr>
          <p:spPr>
            <a:xfrm flipV="1">
              <a:off x="6782560" y="4168155"/>
              <a:ext cx="2302718" cy="168918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560752" y="6099738"/>
              <a:ext cx="32672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최종적으로 가상 머신 생성 작업이 시작된다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82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4" y="2090100"/>
            <a:ext cx="7570273" cy="411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8127" y="6281633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생성이 완료된 상태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628" y="1152625"/>
            <a:ext cx="906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3~5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분이 지나면 가상 머신 생성이 완료되고 아래 화면과 같이 전환된다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6991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4532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2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머신에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접속하기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628" y="970356"/>
            <a:ext cx="871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접속 정보를 확인하기 위해 가상 머신 정보 화면으로 이동한다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18296" y="1897451"/>
            <a:ext cx="11355408" cy="4480817"/>
            <a:chOff x="417817" y="1897451"/>
            <a:chExt cx="11355408" cy="4480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r="58492"/>
            <a:stretch/>
          </p:blipFill>
          <p:spPr>
            <a:xfrm>
              <a:off x="417817" y="1897451"/>
              <a:ext cx="3142248" cy="411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537307" y="3196409"/>
              <a:ext cx="432619" cy="202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67617" y="6070491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가상 머신 목록</a:t>
              </a:r>
            </a:p>
          </p:txBody>
        </p:sp>
        <p:cxnSp>
          <p:nvCxnSpPr>
            <p:cNvPr id="11" name="꺾인 연결선 10"/>
            <p:cNvCxnSpPr>
              <a:stCxn id="9" idx="3"/>
              <a:endCxn id="14" idx="1"/>
            </p:cNvCxnSpPr>
            <p:nvPr/>
          </p:nvCxnSpPr>
          <p:spPr>
            <a:xfrm>
              <a:off x="969926" y="3297484"/>
              <a:ext cx="3233026" cy="655178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2952" y="1897451"/>
              <a:ext cx="7570273" cy="411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7190434" y="6070491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가상 머신 정보 화면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48314" y="4111963"/>
              <a:ext cx="311335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가상 머신 이름을 클릭하면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해당 가상 </a:t>
              </a:r>
              <a:r>
                <a:rPr lang="ko-KR" altLang="en-US" sz="14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머신의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정보 화면으로 이동한다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63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4532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2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머신에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접속하기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628" y="970356"/>
            <a:ext cx="9118202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접속 명령어 확인을 위해 가상 머신 연결 정보 화면으로 이동한다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609500" y="1825360"/>
            <a:ext cx="8973000" cy="4845707"/>
            <a:chOff x="464628" y="1601840"/>
            <a:chExt cx="8973000" cy="4845707"/>
          </a:xfrm>
        </p:grpSpPr>
        <p:sp>
          <p:nvSpPr>
            <p:cNvPr id="9" name="직사각형 8"/>
            <p:cNvSpPr/>
            <p:nvPr/>
          </p:nvSpPr>
          <p:spPr>
            <a:xfrm>
              <a:off x="537307" y="3196409"/>
              <a:ext cx="432619" cy="202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8886" y="5947445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가상 머신 정보 화면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628" y="1796376"/>
              <a:ext cx="7570273" cy="411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5808795" y="6139770"/>
              <a:ext cx="1947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가상 머신 연결 정보 화면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623181" y="2522373"/>
              <a:ext cx="393290" cy="202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3" idx="2"/>
              <a:endCxn id="18" idx="1"/>
            </p:cNvCxnSpPr>
            <p:nvPr/>
          </p:nvCxnSpPr>
          <p:spPr>
            <a:xfrm rot="16200000" flipH="1">
              <a:off x="2904854" y="2639495"/>
              <a:ext cx="1138049" cy="1308104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rcRect r="36238"/>
            <a:stretch/>
          </p:blipFill>
          <p:spPr>
            <a:xfrm>
              <a:off x="4127930" y="1601840"/>
              <a:ext cx="5309698" cy="4521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6544940" y="3730270"/>
              <a:ext cx="1420499" cy="3255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715924" y="2695817"/>
              <a:ext cx="281038" cy="202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69550" y="4466172"/>
            <a:ext cx="4036682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생성 시 관리자 계정 인증 방식을 비밀번호로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선택하였기 때문에 아래와 같은 방식으로 접근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가능하다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ssh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AzureUser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@&lt;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공인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&gt;“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04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4429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2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머신에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접속하기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4190" y="970356"/>
            <a:ext cx="11343618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윈도우 환경에서는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Windows PowerShell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이용하여 가상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머신에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SSH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접속한다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202" y="1750222"/>
            <a:ext cx="4903595" cy="46841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2185" y="6428962"/>
            <a:ext cx="2587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Windows PowerShell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807027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4429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2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머신에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접속하기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628" y="970356"/>
            <a:ext cx="966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PuTTY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클라이언트 프로그램을 통해 가상 머신 접속 정보를 저장할 수 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03287" y="2028211"/>
            <a:ext cx="10785426" cy="4274442"/>
            <a:chOff x="536318" y="2028211"/>
            <a:chExt cx="10785426" cy="427444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18" y="2028211"/>
              <a:ext cx="4738885" cy="427444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7819" y="2301223"/>
              <a:ext cx="5903925" cy="37284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430593" y="6428962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Putty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1416898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40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3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쇼핑몰 페이지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6" y="2647746"/>
            <a:ext cx="6882066" cy="3736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325402" y="2149887"/>
            <a:ext cx="554119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https://github.com/jaehwachung/cloud_computing</a:t>
            </a: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21" y="1080359"/>
            <a:ext cx="10499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실습에서 활용하는 쇼핑몰 구축 관련 파일들은 아래 주소를 가진 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공개되어 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아래 주소에 접속하여 파일들을 확인한다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7012" y="6428962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화면</a:t>
            </a:r>
          </a:p>
        </p:txBody>
      </p:sp>
    </p:spTree>
    <p:extLst>
      <p:ext uri="{BB962C8B-B14F-4D97-AF65-F5344CB8AC3E}">
        <p14:creationId xmlns:p14="http://schemas.microsoft.com/office/powerpoint/2010/main" val="194877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80F852-B71D-4165-B030-CEACA68E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00" y="2532334"/>
            <a:ext cx="5565421" cy="31993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40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3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쇼핑몰 페이지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BD534-EF6C-4296-BBFF-E12763DE8DC1}"/>
              </a:ext>
            </a:extLst>
          </p:cNvPr>
          <p:cNvSpPr txBox="1"/>
          <p:nvPr/>
        </p:nvSpPr>
        <p:spPr>
          <a:xfrm>
            <a:off x="124652" y="1152625"/>
            <a:ext cx="12064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있는 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cloud_computing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/shop1/Cloud-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확인한다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생성 중 고급 탭의 사용자 지정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입력폼에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Cloud-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내용을 추가한다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31029" y="543232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Cloud-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41611" y="2576749"/>
            <a:ext cx="5557740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#cloud-config</a:t>
            </a:r>
          </a:p>
          <a:p>
            <a:r>
              <a:rPr lang="en-US" altLang="ko-KR" sz="14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package_upgrade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true</a:t>
            </a:r>
          </a:p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packages:</a:t>
            </a:r>
          </a:p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- python3</a:t>
            </a:r>
          </a:p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- python3-pip</a:t>
            </a:r>
          </a:p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- build-essential</a:t>
            </a:r>
          </a:p>
          <a:p>
            <a:r>
              <a:rPr lang="en-US" altLang="ko-KR" sz="14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runcmd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</a:t>
            </a:r>
          </a:p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- python3 -m pip install flask waitress</a:t>
            </a:r>
          </a:p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- cd /opt</a:t>
            </a:r>
          </a:p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- git clone https://github.com/jaehwachung/cloud_computing.git</a:t>
            </a:r>
          </a:p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- cd /opt/</a:t>
            </a:r>
            <a:r>
              <a:rPr lang="en-US" altLang="ko-KR" sz="14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cloud_computing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/shop1</a:t>
            </a:r>
          </a:p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- python3 shop_main.py</a:t>
            </a:r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AF34A-36DE-4437-B7A3-4EBE19B6E039}"/>
              </a:ext>
            </a:extLst>
          </p:cNvPr>
          <p:cNvSpPr txBox="1"/>
          <p:nvPr/>
        </p:nvSpPr>
        <p:spPr>
          <a:xfrm>
            <a:off x="1624477" y="5885871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머신에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Cloud-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21A90-CCAB-4C23-82E8-BBE23CAC00C1}"/>
              </a:ext>
            </a:extLst>
          </p:cNvPr>
          <p:cNvSpPr txBox="1"/>
          <p:nvPr/>
        </p:nvSpPr>
        <p:spPr>
          <a:xfrm>
            <a:off x="5214026" y="5794843"/>
            <a:ext cx="472918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Cloud-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내용을 복사하여 붙여넣기를 수행한다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이후에 가상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생성하여 스크립트를 실행시킨다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1A0CAF-200A-4B38-8A3E-A8300C1EDC2D}"/>
              </a:ext>
            </a:extLst>
          </p:cNvPr>
          <p:cNvSpPr/>
          <p:nvPr/>
        </p:nvSpPr>
        <p:spPr>
          <a:xfrm>
            <a:off x="2730645" y="4223697"/>
            <a:ext cx="2270760" cy="701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6">
            <a:extLst>
              <a:ext uri="{FF2B5EF4-FFF2-40B4-BE49-F238E27FC236}">
                <a16:creationId xmlns:a16="http://schemas.microsoft.com/office/drawing/2014/main" id="{3DBCA2D9-1B90-406C-B4A7-763A19039B52}"/>
              </a:ext>
            </a:extLst>
          </p:cNvPr>
          <p:cNvCxnSpPr>
            <a:cxnSpLocks/>
            <a:stCxn id="2" idx="1"/>
            <a:endCxn id="15" idx="3"/>
          </p:cNvCxnSpPr>
          <p:nvPr/>
        </p:nvCxnSpPr>
        <p:spPr>
          <a:xfrm rot="10800000" flipV="1">
            <a:off x="5001405" y="3915577"/>
            <a:ext cx="1140206" cy="65864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23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40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3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쇼핑몰 페이지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BD534-EF6C-4296-BBFF-E12763DE8DC1}"/>
              </a:ext>
            </a:extLst>
          </p:cNvPr>
          <p:cNvSpPr txBox="1"/>
          <p:nvPr/>
        </p:nvSpPr>
        <p:spPr>
          <a:xfrm>
            <a:off x="464628" y="1152625"/>
            <a:ext cx="1002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머신의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상세 정보 화면에서 네트워킹 메뉴로 들어가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인바운드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규칙을 추가한다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6AE98-1E11-4299-8AE3-55DB73C1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4" y="1925086"/>
            <a:ext cx="7570273" cy="4061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5C8D4-BBF8-48A4-AFDC-43D025B15722}"/>
              </a:ext>
            </a:extLst>
          </p:cNvPr>
          <p:cNvSpPr txBox="1"/>
          <p:nvPr/>
        </p:nvSpPr>
        <p:spPr>
          <a:xfrm>
            <a:off x="5144458" y="6143129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인바운드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보안 규칙 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416B4-5D38-490C-A4B2-CC59CDB466E3}"/>
              </a:ext>
            </a:extLst>
          </p:cNvPr>
          <p:cNvSpPr txBox="1"/>
          <p:nvPr/>
        </p:nvSpPr>
        <p:spPr>
          <a:xfrm>
            <a:off x="6357539" y="3497322"/>
            <a:ext cx="41681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쇼핑몰 서비스가 사용하고 있는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포트를 입력한다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3FCEE2-FB70-41D8-BC5E-CD26AB6B53EE}"/>
              </a:ext>
            </a:extLst>
          </p:cNvPr>
          <p:cNvSpPr/>
          <p:nvPr/>
        </p:nvSpPr>
        <p:spPr>
          <a:xfrm>
            <a:off x="7057428" y="3128664"/>
            <a:ext cx="2691092" cy="223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D9C8E1-A0B1-4BCD-AC6A-3007635B8F9A}"/>
              </a:ext>
            </a:extLst>
          </p:cNvPr>
          <p:cNvSpPr/>
          <p:nvPr/>
        </p:nvSpPr>
        <p:spPr>
          <a:xfrm>
            <a:off x="7024245" y="5713643"/>
            <a:ext cx="532418" cy="223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2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40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3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쇼핑몰 페이지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BD534-EF6C-4296-BBFF-E12763DE8DC1}"/>
              </a:ext>
            </a:extLst>
          </p:cNvPr>
          <p:cNvSpPr txBox="1"/>
          <p:nvPr/>
        </p:nvSpPr>
        <p:spPr>
          <a:xfrm>
            <a:off x="-51192" y="1152625"/>
            <a:ext cx="12322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웹브라우저에서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공인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IP&gt;:5001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주소에 접근 후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쇼핑몰 동작 여부를 확인한다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9CE81-4E45-4A4D-86B1-EB6F525F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2152178"/>
            <a:ext cx="6882066" cy="3691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8A95A2-39B5-4FB4-A525-BD55615C54A0}"/>
              </a:ext>
            </a:extLst>
          </p:cNvPr>
          <p:cNvSpPr txBox="1"/>
          <p:nvPr/>
        </p:nvSpPr>
        <p:spPr>
          <a:xfrm>
            <a:off x="5320788" y="5982457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쇼핑몰 서비스 화면</a:t>
            </a:r>
          </a:p>
        </p:txBody>
      </p:sp>
    </p:spTree>
    <p:extLst>
      <p:ext uri="{BB962C8B-B14F-4D97-AF65-F5344CB8AC3E}">
        <p14:creationId xmlns:p14="http://schemas.microsoft.com/office/powerpoint/2010/main" val="245999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100000">
              <a:srgbClr val="A7E8FF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4676" y="481264"/>
            <a:ext cx="124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628" y="1487906"/>
            <a:ext cx="54579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준비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57250" indent="-8572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머신에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접속하기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57250" indent="-8572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쇼핑몰 페이지 준비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57250" indent="-8572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준비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57250" indent="-8572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접속하기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57250" indent="-8572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스키마 생성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57250" indent="-8572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Blob Storage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 이미지 관리하기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57250" indent="-8572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41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97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4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2487458"/>
            <a:ext cx="6882066" cy="3736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55679" y="6309992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화면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628" y="1152625"/>
            <a:ext cx="8845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서비스를 들어가면 아래와 같은 화면을 확인할 수 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클릭하여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생성 페이지로 이동한다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65127" y="3252753"/>
            <a:ext cx="383576" cy="178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56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97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4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5679" y="6309992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생성 화면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628" y="1152625"/>
            <a:ext cx="8624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데이터베이스는 다음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 탭을 거쳐 생성한다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네트워킹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보안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설정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검토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65127" y="3252753"/>
            <a:ext cx="383576" cy="178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2487218"/>
            <a:ext cx="6882066" cy="37367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87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97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4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628" y="1152625"/>
            <a:ext cx="831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탭에서는 프로젝트 세부 정보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정보를 입력한다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721753-8363-4E66-B4F9-4B692CDF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4" y="2000317"/>
            <a:ext cx="7570273" cy="4061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650646" y="4837458"/>
            <a:ext cx="2237073" cy="178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11356" y="5137178"/>
            <a:ext cx="486852" cy="178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330675" y="2886737"/>
            <a:ext cx="1550461" cy="161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1" idx="3"/>
            <a:endCxn id="12" idx="1"/>
          </p:cNvCxnSpPr>
          <p:nvPr/>
        </p:nvCxnSpPr>
        <p:spPr>
          <a:xfrm flipV="1">
            <a:off x="4098208" y="3693681"/>
            <a:ext cx="4232467" cy="1532749"/>
          </a:xfrm>
          <a:prstGeom prst="bentConnector3">
            <a:avLst>
              <a:gd name="adj1" fmla="val 8537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32717" y="4513924"/>
            <a:ext cx="33810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데이버베이스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이름을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“mall_db1”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입력한다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1587" y="5242187"/>
            <a:ext cx="37289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데이버베이스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서비스를 운영할 서버를 새로 만든다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07494" y="4563628"/>
            <a:ext cx="374583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 이름을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malldb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입력한다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 관리자 계정이름을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AzureUser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입력한다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454390" y="3083305"/>
            <a:ext cx="455295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80433" y="3045959"/>
            <a:ext cx="37702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malldb</a:t>
            </a:r>
            <a:endParaRPr lang="ko-KR" altLang="en-US" sz="500" dirty="0"/>
          </a:p>
        </p:txBody>
      </p:sp>
      <p:sp>
        <p:nvSpPr>
          <p:cNvPr id="19" name="TextBox 18"/>
          <p:cNvSpPr txBox="1"/>
          <p:nvPr/>
        </p:nvSpPr>
        <p:spPr>
          <a:xfrm>
            <a:off x="4626688" y="6171187"/>
            <a:ext cx="293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기본 정보 입력 화면</a:t>
            </a:r>
          </a:p>
        </p:txBody>
      </p:sp>
    </p:spTree>
    <p:extLst>
      <p:ext uri="{BB962C8B-B14F-4D97-AF65-F5344CB8AC3E}">
        <p14:creationId xmlns:p14="http://schemas.microsoft.com/office/powerpoint/2010/main" val="3619394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97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4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42" y="1152625"/>
            <a:ext cx="12119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네트워킹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보안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설정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검토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탭은 기본 정보를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 확인 후 다음 탭으로 진행하며 최종적으로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데이터베이스을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만든다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82903" y="2418216"/>
            <a:ext cx="11226195" cy="3397043"/>
            <a:chOff x="506261" y="2371916"/>
            <a:chExt cx="11226195" cy="33970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48170"/>
            <a:stretch/>
          </p:blipFill>
          <p:spPr>
            <a:xfrm>
              <a:off x="506261" y="2371916"/>
              <a:ext cx="3242713" cy="3397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r="48938"/>
            <a:stretch/>
          </p:blipFill>
          <p:spPr>
            <a:xfrm>
              <a:off x="3264455" y="2371916"/>
              <a:ext cx="3194653" cy="3397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r="48636"/>
            <a:stretch/>
          </p:blipFill>
          <p:spPr>
            <a:xfrm>
              <a:off x="5974589" y="2371916"/>
              <a:ext cx="3213537" cy="3397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r="51588"/>
            <a:stretch/>
          </p:blipFill>
          <p:spPr>
            <a:xfrm>
              <a:off x="8703606" y="2371916"/>
              <a:ext cx="3028850" cy="3397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2167759" y="5526345"/>
              <a:ext cx="499242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꺾인 연결선 11"/>
            <p:cNvCxnSpPr>
              <a:stCxn id="11" idx="3"/>
              <a:endCxn id="6" idx="1"/>
            </p:cNvCxnSpPr>
            <p:nvPr/>
          </p:nvCxnSpPr>
          <p:spPr>
            <a:xfrm flipV="1">
              <a:off x="2667001" y="4070438"/>
              <a:ext cx="597454" cy="155830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>
              <a:stCxn id="15" idx="3"/>
              <a:endCxn id="7" idx="1"/>
            </p:cNvCxnSpPr>
            <p:nvPr/>
          </p:nvCxnSpPr>
          <p:spPr>
            <a:xfrm flipV="1">
              <a:off x="5489158" y="4070438"/>
              <a:ext cx="485431" cy="15583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4939992" y="5526344"/>
              <a:ext cx="549166" cy="204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26544" y="5536504"/>
              <a:ext cx="499242" cy="1692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640907" y="5544114"/>
              <a:ext cx="412596" cy="1692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꺾인 연결선 19"/>
            <p:cNvCxnSpPr>
              <a:stCxn id="18" idx="3"/>
              <a:endCxn id="9" idx="1"/>
            </p:cNvCxnSpPr>
            <p:nvPr/>
          </p:nvCxnSpPr>
          <p:spPr>
            <a:xfrm flipV="1">
              <a:off x="8125786" y="4070438"/>
              <a:ext cx="577820" cy="1550689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7687373" y="5860607"/>
            <a:ext cx="3860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최종적으로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생성 작업이 시작된다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07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97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4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4" y="2079844"/>
            <a:ext cx="7570273" cy="411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671572" y="6281633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생성이 완료된 상태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628" y="1152625"/>
            <a:ext cx="906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3~5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분이 지나면 가상 머신 생성이 완료되고 아래 화면과 같이 전환된다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8448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4782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5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접속하기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628" y="970356"/>
            <a:ext cx="8428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서버에 접속하여 데이터베이스를 관리하기 위하여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DBeaver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클라이언트를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10960" y="2628948"/>
            <a:ext cx="217008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https://dbeaver.io/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71" y="3114026"/>
            <a:ext cx="5687658" cy="3088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1230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4782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5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접속하기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628" y="970356"/>
            <a:ext cx="683719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DBeaver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프로그램을 실행하고 새로운 연결을 생성한다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64628" y="1691930"/>
            <a:ext cx="10674113" cy="4684105"/>
            <a:chOff x="360591" y="1898683"/>
            <a:chExt cx="10674113" cy="46841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6500" y="1898683"/>
              <a:ext cx="8319532" cy="468410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8266" y="2662014"/>
              <a:ext cx="5445044" cy="3289510"/>
            </a:xfrm>
            <a:prstGeom prst="rect">
              <a:avLst/>
            </a:prstGeom>
          </p:spPr>
        </p:pic>
        <p:cxnSp>
          <p:nvCxnSpPr>
            <p:cNvPr id="10" name="꺾인 연결선 9"/>
            <p:cNvCxnSpPr>
              <a:stCxn id="11" idx="3"/>
              <a:endCxn id="6" idx="1"/>
            </p:cNvCxnSpPr>
            <p:nvPr/>
          </p:nvCxnSpPr>
          <p:spPr>
            <a:xfrm>
              <a:off x="3820169" y="2116137"/>
              <a:ext cx="1558097" cy="219063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3155678" y="2003504"/>
              <a:ext cx="664491" cy="2252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0591" y="2285695"/>
              <a:ext cx="354295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데이터베이스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&gt; [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새 데이터베이스 연결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메뉴를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클릭하여 우측 </a:t>
              </a:r>
              <a:r>
                <a:rPr lang="ko-KR" altLang="en-US" sz="14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위자드를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실행한다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26988" y="6025194"/>
              <a:ext cx="57077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데이터베이스 서버 유형으로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“SQL Server”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선택하고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“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다음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”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버튼을 클릭한다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40304" y="3959588"/>
              <a:ext cx="664491" cy="6886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040984" y="5658751"/>
              <a:ext cx="664491" cy="2413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258574" y="6408823"/>
            <a:ext cx="367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DBeaver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새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연결하기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451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174876" y="1926845"/>
            <a:ext cx="9842248" cy="4351014"/>
            <a:chOff x="1242866" y="2170685"/>
            <a:chExt cx="9842248" cy="435101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2819" y="2170685"/>
              <a:ext cx="4272295" cy="435101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8A7198B-82C1-4092-8004-425BC6E82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2866" y="2701437"/>
              <a:ext cx="5445044" cy="328951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40536" y="128527"/>
            <a:ext cx="4782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5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접속하기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628" y="970356"/>
            <a:ext cx="89226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다음으로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 접속 정보를 입력하고 완료한다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활성화된 창에서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Microsoft JDBC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드라이버 설치도 진행한다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867084" y="3214766"/>
            <a:ext cx="4143572" cy="845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209718" y="5824355"/>
            <a:ext cx="991937" cy="433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1747" y="5457489"/>
            <a:ext cx="677507" cy="26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984666" y="4193086"/>
            <a:ext cx="4257897" cy="11695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생성 시 입력한 서버 이름으로 결정된다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 이름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&gt;.database.windows.net</a:t>
            </a: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나머지 정보도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생성 시 입력했던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정보들로 채워준다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146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1" y="1944072"/>
            <a:ext cx="7570273" cy="4110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2DDB9-890D-49A2-A978-84D7F8DEA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87" r="13092"/>
          <a:stretch/>
        </p:blipFill>
        <p:spPr>
          <a:xfrm>
            <a:off x="6742735" y="2337848"/>
            <a:ext cx="2946400" cy="4061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0536" y="128527"/>
            <a:ext cx="4782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5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접속하기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33790" y="782314"/>
            <a:ext cx="9371925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포탈에서 생성한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서버에 접근하기 위해선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방화벽 설정이 필요하다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53629" y="6091207"/>
            <a:ext cx="223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정보 화면</a:t>
            </a:r>
          </a:p>
        </p:txBody>
      </p:sp>
      <p:cxnSp>
        <p:nvCxnSpPr>
          <p:cNvPr id="12" name="꺾인 연결선 11"/>
          <p:cNvCxnSpPr>
            <a:stCxn id="13" idx="3"/>
            <a:endCxn id="7" idx="1"/>
          </p:cNvCxnSpPr>
          <p:nvPr/>
        </p:nvCxnSpPr>
        <p:spPr>
          <a:xfrm>
            <a:off x="4089893" y="2884475"/>
            <a:ext cx="2652842" cy="148394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25402" y="2771842"/>
            <a:ext cx="664491" cy="225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93442" y="5509962"/>
            <a:ext cx="2394862" cy="225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76297" y="5005039"/>
            <a:ext cx="1621530" cy="225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776297" y="5804240"/>
            <a:ext cx="44294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클라이언트의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주소를 확인하고 접근 규칙에 추가한다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41951" y="6421696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 방화벽 정책 추가 화면</a:t>
            </a:r>
          </a:p>
        </p:txBody>
      </p:sp>
    </p:spTree>
    <p:extLst>
      <p:ext uri="{BB962C8B-B14F-4D97-AF65-F5344CB8AC3E}">
        <p14:creationId xmlns:p14="http://schemas.microsoft.com/office/powerpoint/2010/main" val="3820961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94" y="2024727"/>
            <a:ext cx="7563211" cy="4258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946030" y="1017779"/>
            <a:ext cx="8135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방화벽 규칙이 정상 적으로 업데이트 될 경우 아래와 같은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디렉터리 구조를 확인할 수 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67780" y="6301870"/>
            <a:ext cx="3856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서버에 정상적으로 접속한 화면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536" y="128527"/>
            <a:ext cx="4782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5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접속하기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12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100000">
              <a:srgbClr val="A7E8FF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5685" y="481264"/>
            <a:ext cx="2300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학습목표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628" y="1487906"/>
            <a:ext cx="1004191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ts val="45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 다양한 서비스를 사용하는 방법을 이해한다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857250" indent="-857250">
              <a:lnSpc>
                <a:spcPts val="45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다양한 서비스를 통해 쇼핑몰 사이트를 구축하는 방법을 이해한다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43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57146" y="870791"/>
            <a:ext cx="8792792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공개된 스키마를 연결된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서버에 생성하는 방법을 다룬다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4550" t="16445" r="1200" b="9155"/>
          <a:stretch/>
        </p:blipFill>
        <p:spPr>
          <a:xfrm>
            <a:off x="2695339" y="2072007"/>
            <a:ext cx="6801323" cy="3833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0536" y="128527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6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스키마 생성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65220" y="2827020"/>
            <a:ext cx="2255520" cy="1173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09906" y="4056563"/>
            <a:ext cx="56717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“mall_db1”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이라는 데이터베이스 아이콘 위에서 마우스 오른쪽 버튼을 클릭하여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메뉴를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확성화하고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편집기를 실행한다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10181" y="5961543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편집기 실행 화면</a:t>
            </a:r>
          </a:p>
        </p:txBody>
      </p:sp>
    </p:spTree>
    <p:extLst>
      <p:ext uri="{BB962C8B-B14F-4D97-AF65-F5344CB8AC3E}">
        <p14:creationId xmlns:p14="http://schemas.microsoft.com/office/powerpoint/2010/main" val="1388038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9620"/>
          <a:stretch/>
        </p:blipFill>
        <p:spPr>
          <a:xfrm>
            <a:off x="2102179" y="2563763"/>
            <a:ext cx="5028918" cy="3397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38220"/>
          <a:stretch/>
        </p:blipFill>
        <p:spPr>
          <a:xfrm>
            <a:off x="6171171" y="2502665"/>
            <a:ext cx="3861595" cy="3519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40536" y="964023"/>
            <a:ext cx="11452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jaehwachung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cloud_computing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프로젝트에서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cloud_computing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/shop2/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table.sql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내용을 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DBeaver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편집기 넣어 실행한다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3851" y="6083000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편집기 내용 수집 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536" y="128527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6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스키마 생성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121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92" y="2396595"/>
            <a:ext cx="6413417" cy="3871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64628" y="970356"/>
            <a:ext cx="6800260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편집기 내부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문을 실행하여 테이블을 생성하고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 탐색 메뉴에서 반영된 결과를 확인한다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7732" y="6323611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테이블 생성 화면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18554" y="3417248"/>
            <a:ext cx="718677" cy="662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56119" y="2769111"/>
            <a:ext cx="304789" cy="255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536" y="128527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6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스키마 생성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295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6925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7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Blob Storage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 이미지 관리하기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844" y="906092"/>
            <a:ext cx="11099577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독립적인 파일 저장 공간을 제공하는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Blob Storage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서비스를 제공한다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Blob Storage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생성을 위해 스토리지 계정 목록 페이지로 이동한다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클릭한다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2582991"/>
            <a:ext cx="6882066" cy="3736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44458" y="6421696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스토리지 계정 목록 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654967" y="3096543"/>
            <a:ext cx="383576" cy="178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568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6925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7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Blob Storage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 이미지 관리하기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628" y="970356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저장소 계정은 다음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 탭을 거쳐 생성한다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고급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네트워킹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보호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검토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5912"/>
          <a:stretch/>
        </p:blipFill>
        <p:spPr>
          <a:xfrm>
            <a:off x="4427209" y="1929880"/>
            <a:ext cx="3337582" cy="411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243844" y="6168829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저장소 계정 생성 화면</a:t>
            </a:r>
          </a:p>
        </p:txBody>
      </p:sp>
    </p:spTree>
    <p:extLst>
      <p:ext uri="{BB962C8B-B14F-4D97-AF65-F5344CB8AC3E}">
        <p14:creationId xmlns:p14="http://schemas.microsoft.com/office/powerpoint/2010/main" val="1575802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6925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7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Blob Storage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 이미지 관리하기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628" y="1111032"/>
            <a:ext cx="8605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정보를 입력한 후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검토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페이지로 바로 이동한 후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저장소 계정을 생성한다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883018" y="2076223"/>
            <a:ext cx="8032286" cy="4469656"/>
            <a:chOff x="-710670" y="2006774"/>
            <a:chExt cx="8032286" cy="44696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r="62083"/>
            <a:stretch/>
          </p:blipFill>
          <p:spPr>
            <a:xfrm>
              <a:off x="876203" y="2006774"/>
              <a:ext cx="2870395" cy="411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r="67083"/>
            <a:stretch/>
          </p:blipFill>
          <p:spPr>
            <a:xfrm>
              <a:off x="3997903" y="2006774"/>
              <a:ext cx="2491882" cy="411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1830995" y="4378401"/>
              <a:ext cx="539953" cy="1744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76203" y="5818581"/>
              <a:ext cx="594457" cy="1744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01107" y="5818580"/>
              <a:ext cx="446624" cy="1744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꺾인 연결선 12"/>
            <p:cNvCxnSpPr>
              <a:stCxn id="11" idx="3"/>
              <a:endCxn id="6" idx="1"/>
            </p:cNvCxnSpPr>
            <p:nvPr/>
          </p:nvCxnSpPr>
          <p:spPr>
            <a:xfrm flipV="1">
              <a:off x="1470660" y="4061985"/>
              <a:ext cx="2527243" cy="1843812"/>
            </a:xfrm>
            <a:prstGeom prst="bentConnector3">
              <a:avLst>
                <a:gd name="adj1" fmla="val 90604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-710670" y="4678673"/>
              <a:ext cx="396967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스토리지 계정 이름을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“</a:t>
              </a:r>
              <a:r>
                <a:rPr lang="en-US" altLang="ko-KR" sz="14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mallblobstorage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”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입력하고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“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검토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+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만들기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”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버튼을 클릭한다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46598" y="6168653"/>
              <a:ext cx="357501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최종적으로 저장소 계정이 생성 작업이 시작된다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296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6925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7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Blob Storage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 이미지 관리하기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2193712"/>
            <a:ext cx="6882066" cy="3736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4671572" y="6068273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스토리지 계정 생성이 완료된 상태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536" y="1152625"/>
            <a:ext cx="1012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3~5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분이 지나면 가상 스토리지 계정 생성이 완료되고 아래 화면과 같이 전환된다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7065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6925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7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Blob Storage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 이미지 관리하기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628" y="1298600"/>
            <a:ext cx="9396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Blob Storage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파일을 업로드하고 원격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프로그래밍를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통해 접근하기 위해서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컨테이너를 만든다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96115" y="2289277"/>
            <a:ext cx="11069402" cy="3785909"/>
            <a:chOff x="684650" y="2289277"/>
            <a:chExt cx="11069402" cy="378590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15680" r="14565"/>
            <a:stretch/>
          </p:blipFill>
          <p:spPr>
            <a:xfrm>
              <a:off x="766849" y="2289278"/>
              <a:ext cx="4364182" cy="3397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1978001" y="5767409"/>
              <a:ext cx="1941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Blob Storage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정보 화면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7628" y="2289277"/>
              <a:ext cx="6256424" cy="3397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684650" y="3900582"/>
              <a:ext cx="490866" cy="1744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69661" y="2881593"/>
              <a:ext cx="490866" cy="1744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57180" y="2855337"/>
              <a:ext cx="1262851" cy="3857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393147" y="5480674"/>
              <a:ext cx="402384" cy="1979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꺾인 연결선 21"/>
            <p:cNvCxnSpPr>
              <a:stCxn id="18" idx="3"/>
              <a:endCxn id="14" idx="1"/>
            </p:cNvCxnSpPr>
            <p:nvPr/>
          </p:nvCxnSpPr>
          <p:spPr>
            <a:xfrm>
              <a:off x="1175516" y="3987798"/>
              <a:ext cx="4322112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004516" y="5761835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컨테이너 목록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30159" y="3397531"/>
              <a:ext cx="5323893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컨테이너 이름으로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“mall-blob-container”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문자열을 입력하고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공용 액세스 수정을 컨테이너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컨테이너와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Blob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 대한 익명 읽기 액세스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선택한다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985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6925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7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Blob Storage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 이미지 관리하기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628" y="1315408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생성된 컨테이너 내부에 들어가 파일 업로드를 진행한다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55487"/>
          <a:stretch/>
        </p:blipFill>
        <p:spPr>
          <a:xfrm>
            <a:off x="464629" y="2156108"/>
            <a:ext cx="3369756" cy="4110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66" y="2156108"/>
            <a:ext cx="7570273" cy="411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528183" y="6313508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 목록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75362" y="2892604"/>
            <a:ext cx="368795" cy="174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488450" y="3447340"/>
            <a:ext cx="643245" cy="174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5" idx="3"/>
            <a:endCxn id="6" idx="1"/>
          </p:cNvCxnSpPr>
          <p:nvPr/>
        </p:nvCxnSpPr>
        <p:spPr>
          <a:xfrm>
            <a:off x="2131695" y="3534556"/>
            <a:ext cx="1832071" cy="676763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0422915" y="2805388"/>
            <a:ext cx="1111124" cy="3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973690" y="6337788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 내부 화면 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163" y="3427620"/>
            <a:ext cx="4348005" cy="2614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9590724" y="3876649"/>
            <a:ext cx="570184" cy="635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747172" y="5841607"/>
            <a:ext cx="570184" cy="184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39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6925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7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Blob Storage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 이미지 관리하기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4" y="2135788"/>
            <a:ext cx="7570273" cy="411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0536" y="1229392"/>
            <a:ext cx="1044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업로드를 성공적으로 완료할 시 컨테이너 내부 화면에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업로드한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파일이 표시된다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36148" y="3654604"/>
            <a:ext cx="722772" cy="174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20788" y="6337788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 내부 화면 </a:t>
            </a:r>
          </a:p>
        </p:txBody>
      </p:sp>
    </p:spTree>
    <p:extLst>
      <p:ext uri="{BB962C8B-B14F-4D97-AF65-F5344CB8AC3E}">
        <p14:creationId xmlns:p14="http://schemas.microsoft.com/office/powerpoint/2010/main" val="414439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628" y="1152625"/>
            <a:ext cx="8810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쇼핑몰 구축을 위해 가상 머신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(VM)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준비한다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머신은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웹 서비스나 데이터베이스가 동작하는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 역할을 수행한다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5766" y="2294418"/>
            <a:ext cx="11591615" cy="3736747"/>
            <a:chOff x="-209865" y="2485186"/>
            <a:chExt cx="11591615" cy="373674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r="10583"/>
            <a:stretch/>
          </p:blipFill>
          <p:spPr>
            <a:xfrm>
              <a:off x="2654967" y="2485186"/>
              <a:ext cx="6153753" cy="3736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4647595" y="3023187"/>
              <a:ext cx="383576" cy="3442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오른쪽 중괄호 2"/>
            <p:cNvSpPr/>
            <p:nvPr/>
          </p:nvSpPr>
          <p:spPr>
            <a:xfrm>
              <a:off x="7924800" y="3023187"/>
              <a:ext cx="96520" cy="344264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3" idx="1"/>
            </p:cNvCxnSpPr>
            <p:nvPr/>
          </p:nvCxnSpPr>
          <p:spPr>
            <a:xfrm>
              <a:off x="8021320" y="3195319"/>
              <a:ext cx="99568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647594" y="2676431"/>
              <a:ext cx="2886045" cy="2351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17000" y="3059674"/>
              <a:ext cx="2364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사용자가 최근에 사용한 서비스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위주로 표시된다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" name="직선 화살표 연결선 11"/>
            <p:cNvCxnSpPr>
              <a:stCxn id="10" idx="1"/>
            </p:cNvCxnSpPr>
            <p:nvPr/>
          </p:nvCxnSpPr>
          <p:spPr>
            <a:xfrm flipH="1">
              <a:off x="2334483" y="2793999"/>
              <a:ext cx="231311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꺾인 연결선 15"/>
            <p:cNvCxnSpPr>
              <a:stCxn id="6" idx="1"/>
            </p:cNvCxnSpPr>
            <p:nvPr/>
          </p:nvCxnSpPr>
          <p:spPr>
            <a:xfrm rot="10800000">
              <a:off x="2334483" y="2793999"/>
              <a:ext cx="2313112" cy="401320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-209865" y="2694386"/>
              <a:ext cx="2768707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사용할 서비스를 검색하거나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바로가기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아이콘을 통해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관리 화면으로 이동할 수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있다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가상 머신 생성을 위해 </a:t>
              </a:r>
              <a:b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상세 서비스 화면으로 이동한다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389268" y="6070491"/>
            <a:ext cx="1413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포털 화면</a:t>
            </a:r>
          </a:p>
        </p:txBody>
      </p:sp>
    </p:spTree>
    <p:extLst>
      <p:ext uri="{BB962C8B-B14F-4D97-AF65-F5344CB8AC3E}">
        <p14:creationId xmlns:p14="http://schemas.microsoft.com/office/powerpoint/2010/main" val="4025043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5099" y="970356"/>
            <a:ext cx="11739111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로드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밸런서만으로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대응하기 어려운 많은 서비스 요청 트래픽이 발생할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시이에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대응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하기 위해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 기능을 사용한다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Virtual Machine Scale Set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서비스를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 기능을 적용하는 방법을 알아본다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71" y="2935298"/>
            <a:ext cx="5687658" cy="3088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575295" y="6287419"/>
            <a:ext cx="3041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Virtual Machine Scale Sets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52171" y="3460779"/>
            <a:ext cx="383576" cy="178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736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68741" y="6307150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확장 집합 만들기 화면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970356"/>
            <a:ext cx="12471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가상 머신 확장 집합은 다음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탭을 거쳐 생성한다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사항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]&gt;[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디스크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]&gt;[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네트워킹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]&gt;[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 중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]&gt;[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]&gt;[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]&gt;[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고급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]&gt;[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]&gt;[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검토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2440767"/>
            <a:ext cx="6882066" cy="3736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101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98346" y="6408750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사항 입력 화면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15662" y="1101303"/>
            <a:ext cx="7843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탭에서는 리소스 그룹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확장 집합 이름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 형식에 대한 정보를 입력한다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881604" y="2191775"/>
            <a:ext cx="8428792" cy="4110422"/>
            <a:chOff x="945051" y="2090175"/>
            <a:chExt cx="8428792" cy="41104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r="45362"/>
            <a:stretch/>
          </p:blipFill>
          <p:spPr>
            <a:xfrm>
              <a:off x="945051" y="2090175"/>
              <a:ext cx="4136235" cy="411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r="45825"/>
            <a:stretch/>
          </p:blipFill>
          <p:spPr>
            <a:xfrm>
              <a:off x="5272674" y="2090175"/>
              <a:ext cx="4101169" cy="411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직사각형 9"/>
          <p:cNvSpPr/>
          <p:nvPr/>
        </p:nvSpPr>
        <p:spPr>
          <a:xfrm>
            <a:off x="4030406" y="3807423"/>
            <a:ext cx="1817944" cy="528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70758" y="5136351"/>
            <a:ext cx="1817944" cy="734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412480" y="6037193"/>
            <a:ext cx="566928" cy="150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6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66900" y="6408750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네트워크 정보 입력 화면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628" y="1152625"/>
            <a:ext cx="91823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디스크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탭은 기본 정보를 활용하여 다음 탭으로 이동하고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네트워크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탭에서는 가상 네트워크 정보와 부하 분산 설정 정보를 입력한다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9332"/>
          <a:stretch/>
        </p:blipFill>
        <p:spPr>
          <a:xfrm>
            <a:off x="2849665" y="2199892"/>
            <a:ext cx="3078695" cy="4110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61292"/>
          <a:stretch/>
        </p:blipFill>
        <p:spPr>
          <a:xfrm>
            <a:off x="6145119" y="2199892"/>
            <a:ext cx="2930302" cy="411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3842546" y="3744526"/>
            <a:ext cx="1817944" cy="659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38566" y="4643981"/>
            <a:ext cx="1817944" cy="1212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98328" y="6038383"/>
            <a:ext cx="566928" cy="150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68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67514" y="6408750"/>
            <a:ext cx="2056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지정 정보 입력 화면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628" y="1152625"/>
            <a:ext cx="9052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 중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],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],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탭은 기본 정보를 활용하여 다음 탭으로 이동하고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고급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탭에서는 사용자 지정 데이터 정보를 입력한다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635867" y="2278008"/>
            <a:ext cx="2920266" cy="4110422"/>
            <a:chOff x="4492276" y="2298328"/>
            <a:chExt cx="2920266" cy="41104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r="61425"/>
            <a:stretch/>
          </p:blipFill>
          <p:spPr>
            <a:xfrm>
              <a:off x="4492276" y="2298328"/>
              <a:ext cx="2920266" cy="411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5437782" y="4353539"/>
              <a:ext cx="1901802" cy="6512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514946" y="6131532"/>
              <a:ext cx="550885" cy="1559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024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2294418"/>
            <a:ext cx="6882066" cy="3736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615467" y="6188072"/>
            <a:ext cx="296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확장 집합 생성이 완료된 상태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613" y="1152625"/>
            <a:ext cx="10200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검토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입력한 정보를 검증하고 생성을 진행한다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3~5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분이 지나면 가상 머신 확장 집합 생성이 완료되고 아래 화면과 같이 전환된다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496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4628" y="1152625"/>
            <a:ext cx="790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확장 집합의 정보 화면에서 확장 정책 관리를 수행한다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0467"/>
          <a:stretch/>
        </p:blipFill>
        <p:spPr>
          <a:xfrm>
            <a:off x="555432" y="2100183"/>
            <a:ext cx="5473512" cy="3736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141873" y="5904190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확장 집합 정보 화면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5021"/>
          <a:stretch/>
        </p:blipFill>
        <p:spPr>
          <a:xfrm>
            <a:off x="6233319" y="2100183"/>
            <a:ext cx="5160105" cy="3736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82916" y="3782166"/>
            <a:ext cx="550885" cy="155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3"/>
            <a:endCxn id="5" idx="1"/>
          </p:cNvCxnSpPr>
          <p:nvPr/>
        </p:nvCxnSpPr>
        <p:spPr>
          <a:xfrm>
            <a:off x="1033801" y="3860121"/>
            <a:ext cx="5199518" cy="10843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042716" y="3416406"/>
            <a:ext cx="827724" cy="47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115103" y="590419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 중 정보 화면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680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628" y="1152625"/>
            <a:ext cx="6088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지정 자동 크기 조정에서 규칙을 추가한다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818008" y="2053738"/>
            <a:ext cx="10555985" cy="4481855"/>
            <a:chOff x="464628" y="2053738"/>
            <a:chExt cx="10555985" cy="4481855"/>
          </a:xfrm>
        </p:grpSpPr>
        <p:grpSp>
          <p:nvGrpSpPr>
            <p:cNvPr id="6" name="그룹 5"/>
            <p:cNvGrpSpPr/>
            <p:nvPr/>
          </p:nvGrpSpPr>
          <p:grpSpPr>
            <a:xfrm>
              <a:off x="464628" y="2199406"/>
              <a:ext cx="6882066" cy="4118643"/>
              <a:chOff x="2654967" y="2219726"/>
              <a:chExt cx="6882066" cy="411864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54967" y="2219726"/>
                <a:ext cx="6882066" cy="3736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122016" y="6030592"/>
                <a:ext cx="19479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크기 조정 규칙 적용 화면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489164" y="5225929"/>
                <a:ext cx="467228" cy="203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556724" y="3036449"/>
                <a:ext cx="1917476" cy="2920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446683" y="2053738"/>
              <a:ext cx="3573930" cy="4110422"/>
              <a:chOff x="4380753" y="1373788"/>
              <a:chExt cx="3573930" cy="4110422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/>
              <a:srcRect l="27343" r="25448"/>
              <a:stretch/>
            </p:blipFill>
            <p:spPr>
              <a:xfrm>
                <a:off x="4380753" y="1373788"/>
                <a:ext cx="3573930" cy="41104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5499476" y="4625831"/>
                <a:ext cx="2293841" cy="203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282106" y="6227816"/>
              <a:ext cx="1903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크기 조정 규칙 적용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034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8393E-58C4-49EB-9898-CFEEE4BA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2092212"/>
            <a:ext cx="7680960" cy="4120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7EBB2A-B398-4F3E-B0E3-642A0915B736}"/>
              </a:ext>
            </a:extLst>
          </p:cNvPr>
          <p:cNvSpPr txBox="1"/>
          <p:nvPr/>
        </p:nvSpPr>
        <p:spPr>
          <a:xfrm>
            <a:off x="464628" y="1152625"/>
            <a:ext cx="112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아래와 같은 오류가 발생할 경우 구독 서비스에서 학생용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리소스 공급자를 추가한다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51CBC9-75A7-41F1-8D5C-D9AB1057FD29}"/>
              </a:ext>
            </a:extLst>
          </p:cNvPr>
          <p:cNvSpPr txBox="1"/>
          <p:nvPr/>
        </p:nvSpPr>
        <p:spPr>
          <a:xfrm>
            <a:off x="5122016" y="6273743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 조정 규칙 적용 화면</a:t>
            </a:r>
          </a:p>
        </p:txBody>
      </p:sp>
    </p:spTree>
    <p:extLst>
      <p:ext uri="{BB962C8B-B14F-4D97-AF65-F5344CB8AC3E}">
        <p14:creationId xmlns:p14="http://schemas.microsoft.com/office/powerpoint/2010/main" val="4172876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62F622-68FA-4329-8995-CB5FBE4DC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15" y="2051546"/>
            <a:ext cx="7004171" cy="4074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D7DB67-C249-40F9-A57D-3166590D02E3}"/>
              </a:ext>
            </a:extLst>
          </p:cNvPr>
          <p:cNvSpPr txBox="1"/>
          <p:nvPr/>
        </p:nvSpPr>
        <p:spPr>
          <a:xfrm>
            <a:off x="464628" y="1152625"/>
            <a:ext cx="112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구독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이라는 서비스에 접속하여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학생용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azure”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접속한다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6B924-730E-40DB-AA48-EA841655DBBA}"/>
              </a:ext>
            </a:extLst>
          </p:cNvPr>
          <p:cNvSpPr txBox="1"/>
          <p:nvPr/>
        </p:nvSpPr>
        <p:spPr>
          <a:xfrm>
            <a:off x="5397732" y="6273743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구성 서비스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4C2A62-8485-411F-A695-165828C1B385}"/>
              </a:ext>
            </a:extLst>
          </p:cNvPr>
          <p:cNvSpPr/>
          <p:nvPr/>
        </p:nvSpPr>
        <p:spPr>
          <a:xfrm>
            <a:off x="2708927" y="3835444"/>
            <a:ext cx="435202" cy="157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63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2251506"/>
            <a:ext cx="6882066" cy="3736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680952" y="2907313"/>
            <a:ext cx="383576" cy="178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4628" y="1152625"/>
            <a:ext cx="7829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서비스를 들어가면 아래와 같은 화면을 확인할 수 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클릭하여 가상 머신 생성 페이지로 이동한다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4676" y="6070491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목록</a:t>
            </a:r>
          </a:p>
        </p:txBody>
      </p:sp>
    </p:spTree>
    <p:extLst>
      <p:ext uri="{BB962C8B-B14F-4D97-AF65-F5344CB8AC3E}">
        <p14:creationId xmlns:p14="http://schemas.microsoft.com/office/powerpoint/2010/main" val="4015594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628" y="1152625"/>
            <a:ext cx="775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좌측의 리소스 공급자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메뉴를 클릭하여 상세 화면으로 접근한다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9E7059-9309-4FDE-9FE5-E4D1D6E4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4" y="2076612"/>
            <a:ext cx="7570273" cy="4061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9EFEB5-A686-4EBF-9016-71F0616F22C2}"/>
              </a:ext>
            </a:extLst>
          </p:cNvPr>
          <p:cNvSpPr/>
          <p:nvPr/>
        </p:nvSpPr>
        <p:spPr>
          <a:xfrm>
            <a:off x="3351546" y="5019084"/>
            <a:ext cx="466073" cy="157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CA5F5-38F2-41B9-88FC-E2F63DD8D8E9}"/>
              </a:ext>
            </a:extLst>
          </p:cNvPr>
          <p:cNvSpPr txBox="1"/>
          <p:nvPr/>
        </p:nvSpPr>
        <p:spPr>
          <a:xfrm>
            <a:off x="5135994" y="6273743"/>
            <a:ext cx="1920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학생용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화면</a:t>
            </a:r>
          </a:p>
        </p:txBody>
      </p:sp>
    </p:spTree>
    <p:extLst>
      <p:ext uri="{BB962C8B-B14F-4D97-AF65-F5344CB8AC3E}">
        <p14:creationId xmlns:p14="http://schemas.microsoft.com/office/powerpoint/2010/main" val="3505210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 startAt="8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오토 스케일링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628" y="115262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검색창에 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Microsoft.PolicyInsights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검색하여 등록한다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BF292E5-03F0-42B7-AADD-21957EFDDE71}"/>
              </a:ext>
            </a:extLst>
          </p:cNvPr>
          <p:cNvGrpSpPr/>
          <p:nvPr/>
        </p:nvGrpSpPr>
        <p:grpSpPr>
          <a:xfrm>
            <a:off x="2654967" y="1999589"/>
            <a:ext cx="6882066" cy="3691942"/>
            <a:chOff x="2654967" y="1999589"/>
            <a:chExt cx="6882066" cy="369194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0359DC-A6AA-46A0-87AA-F57C07BC4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4967" y="1999589"/>
              <a:ext cx="6882066" cy="36919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12F8A6D-C964-479F-B48A-2C53A84FB18A}"/>
                </a:ext>
              </a:extLst>
            </p:cNvPr>
            <p:cNvSpPr/>
            <p:nvPr/>
          </p:nvSpPr>
          <p:spPr>
            <a:xfrm>
              <a:off x="4042426" y="3093764"/>
              <a:ext cx="466073" cy="1579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C28D95-E781-473F-9CCB-44E01BEB28B4}"/>
                </a:ext>
              </a:extLst>
            </p:cNvPr>
            <p:cNvSpPr/>
            <p:nvPr/>
          </p:nvSpPr>
          <p:spPr>
            <a:xfrm>
              <a:off x="4093119" y="2911020"/>
              <a:ext cx="263086" cy="143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F79C9E8-BD11-4A3D-9278-9DD4DC51F617}"/>
                </a:ext>
              </a:extLst>
            </p:cNvPr>
            <p:cNvSpPr/>
            <p:nvPr/>
          </p:nvSpPr>
          <p:spPr>
            <a:xfrm>
              <a:off x="4077879" y="3575798"/>
              <a:ext cx="707481" cy="1579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B951AAB-6FCF-4797-87A3-393C40C0D92F}"/>
              </a:ext>
            </a:extLst>
          </p:cNvPr>
          <p:cNvSpPr txBox="1"/>
          <p:nvPr/>
        </p:nvSpPr>
        <p:spPr>
          <a:xfrm>
            <a:off x="5144458" y="5922941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공급자 등록 화면</a:t>
            </a:r>
          </a:p>
        </p:txBody>
      </p:sp>
    </p:spTree>
    <p:extLst>
      <p:ext uri="{BB962C8B-B14F-4D97-AF65-F5344CB8AC3E}">
        <p14:creationId xmlns:p14="http://schemas.microsoft.com/office/powerpoint/2010/main" val="71186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A7E8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5849" y="3013502"/>
            <a:ext cx="298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감사합니다</a:t>
            </a:r>
            <a:r>
              <a:rPr lang="en-US" altLang="ko-KR" sz="4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4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778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4627"/>
          <a:stretch/>
        </p:blipFill>
        <p:spPr>
          <a:xfrm>
            <a:off x="3621541" y="2189143"/>
            <a:ext cx="4948918" cy="411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64628" y="1152625"/>
            <a:ext cx="9974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가상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머신은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다음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 탭을 거쳐 생성한다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사항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디스크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네트워킹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고급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검토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20788" y="6351197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생성하기</a:t>
            </a:r>
          </a:p>
        </p:txBody>
      </p:sp>
    </p:spTree>
    <p:extLst>
      <p:ext uri="{BB962C8B-B14F-4D97-AF65-F5344CB8AC3E}">
        <p14:creationId xmlns:p14="http://schemas.microsoft.com/office/powerpoint/2010/main" val="61327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451823" y="2229783"/>
            <a:ext cx="5288355" cy="4110422"/>
            <a:chOff x="2196768" y="2229783"/>
            <a:chExt cx="5288355" cy="411042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r="30143"/>
            <a:stretch/>
          </p:blipFill>
          <p:spPr>
            <a:xfrm>
              <a:off x="2196768" y="2229783"/>
              <a:ext cx="5288355" cy="411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4345848" y="4011440"/>
              <a:ext cx="1421278" cy="799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64628" y="1152625"/>
            <a:ext cx="998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사항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탭에서는 가상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머신을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생성하기 위해 프로젝트 정보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인스턴스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계정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인바운드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규칙을 입력한다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먼저 리소스 그룹을 새로 만들어 선택한다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67514" y="6351197"/>
            <a:ext cx="2056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그룹 이름 입력하기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415662"/>
            <a:ext cx="2959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만들기 버튼을 클릭하여 새로 만들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이름을 입력한다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“KNOU_MALL”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이라는 이름을 입력하고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 버튼을 클릭한다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3" name="꺾인 연결선 12"/>
          <p:cNvCxnSpPr>
            <a:stCxn id="6" idx="1"/>
          </p:cNvCxnSpPr>
          <p:nvPr/>
        </p:nvCxnSpPr>
        <p:spPr>
          <a:xfrm rot="10800000">
            <a:off x="3261361" y="2761489"/>
            <a:ext cx="2339543" cy="1649857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4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628" y="1152625"/>
            <a:ext cx="453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다음으로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인스턴스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정보를 선택한다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49820" y="2078591"/>
            <a:ext cx="10892360" cy="4493280"/>
            <a:chOff x="730149" y="1763631"/>
            <a:chExt cx="10892360" cy="44932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61757"/>
            <a:stretch/>
          </p:blipFill>
          <p:spPr>
            <a:xfrm>
              <a:off x="730149" y="1763631"/>
              <a:ext cx="2895120" cy="411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2236" y="1763631"/>
              <a:ext cx="7570273" cy="411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1709077" y="3709348"/>
              <a:ext cx="1837619" cy="6978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709077" y="4625194"/>
              <a:ext cx="421147" cy="1580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꺾인 연결선 11"/>
            <p:cNvCxnSpPr>
              <a:stCxn id="11" idx="3"/>
              <a:endCxn id="9" idx="1"/>
            </p:cNvCxnSpPr>
            <p:nvPr/>
          </p:nvCxnSpPr>
          <p:spPr>
            <a:xfrm flipV="1">
              <a:off x="2130224" y="3818842"/>
              <a:ext cx="1922012" cy="885366"/>
            </a:xfrm>
            <a:prstGeom prst="bentConnector3">
              <a:avLst>
                <a:gd name="adj1" fmla="val 88853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68531" y="3059561"/>
              <a:ext cx="55563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가상 머신 이름을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“mall-vm1”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입력하고 지역은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(US)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미국 동부를 선택한다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b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그리고 이미지는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Ubuntu Server 18.04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선택한다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7843" y="4145617"/>
              <a:ext cx="511229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크기 정보는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“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모든 크기 보기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”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버튼을 클릭하여 상세 화면으로 들어간 후 </a:t>
              </a:r>
              <a:b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“B1LS” VM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크기를  선택 후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“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선택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”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버튼을 클릭한다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48609" y="5949134"/>
              <a:ext cx="1858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인스턴스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정보 입력하기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56123" y="5949134"/>
              <a:ext cx="1162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VM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크기 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544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41829"/>
          </a:xfrm>
          <a:prstGeom prst="rect">
            <a:avLst/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36" y="128527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머신 준비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57730"/>
          <a:stretch/>
        </p:blipFill>
        <p:spPr>
          <a:xfrm>
            <a:off x="4496040" y="1859151"/>
            <a:ext cx="3199920" cy="411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64628" y="1152625"/>
            <a:ext cx="7487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다음으로 관리자 계정 및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인바운드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포트 규칙 정보를 입력한다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89980" y="3645759"/>
            <a:ext cx="2022756" cy="860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187190" y="4157570"/>
            <a:ext cx="120279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1909" y="3828655"/>
            <a:ext cx="31983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계정 인증 방식을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암호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선택한다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이름에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AzureUser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입력하고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비밀번호는 요구사항을 만족하는 적절한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문자열을 만들어 입력한다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1577" y="4859929"/>
            <a:ext cx="255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SSH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접속을 위해 선택한 포트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허용 체크 여부를 확인한다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89980" y="4732700"/>
            <a:ext cx="2022756" cy="777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  <a:endCxn id="11" idx="1"/>
          </p:cNvCxnSpPr>
          <p:nvPr/>
        </p:nvCxnSpPr>
        <p:spPr>
          <a:xfrm flipV="1">
            <a:off x="7412736" y="5121539"/>
            <a:ext cx="418841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525693" y="5667464"/>
            <a:ext cx="585921" cy="204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95060" y="5615968"/>
            <a:ext cx="42354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디스크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클릭하여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디스크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탭으로 이동한다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7496" y="6110359"/>
            <a:ext cx="3357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계정 입력 및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인바운드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포트 규칙 선택 </a:t>
            </a:r>
          </a:p>
        </p:txBody>
      </p:sp>
    </p:spTree>
    <p:extLst>
      <p:ext uri="{BB962C8B-B14F-4D97-AF65-F5344CB8AC3E}">
        <p14:creationId xmlns:p14="http://schemas.microsoft.com/office/powerpoint/2010/main" val="434132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1807</Words>
  <Application>Microsoft Office PowerPoint</Application>
  <PresentationFormat>와이드스크린</PresentationFormat>
  <Paragraphs>250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나눔스퀘어_ac</vt:lpstr>
      <vt:lpstr>나눔스퀘어_ac Bold</vt:lpstr>
      <vt:lpstr>나눔스퀘어_ac ExtraBold</vt:lpstr>
      <vt:lpstr>나눔스퀘어OTF_ac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 chunggeon</dc:creator>
  <cp:lastModifiedBy>dnc</cp:lastModifiedBy>
  <cp:revision>423</cp:revision>
  <dcterms:created xsi:type="dcterms:W3CDTF">2021-08-09T10:30:16Z</dcterms:created>
  <dcterms:modified xsi:type="dcterms:W3CDTF">2021-09-06T23:44:43Z</dcterms:modified>
</cp:coreProperties>
</file>